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12192000"/>
  <p:notesSz cx="6858000" cy="9144000"/>
  <p:embeddedFontLst>
    <p:embeddedFont>
      <p:font typeface="Arial Black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D56086-53B0-47A1-A2BC-406D8FF329FD}">
  <a:tblStyle styleId="{64D56086-53B0-47A1-A2BC-406D8FF329FD}" styleName="Table_0">
    <a:wholeTbl>
      <a:tcTxStyle b="off" i="off">
        <a:font>
          <a:latin typeface="Avenir Next LT Pro Light"/>
          <a:ea typeface="Avenir Next LT Pro Light"/>
          <a:cs typeface="Avenir Next LT Pro Light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4" Type="http://schemas.openxmlformats.org/officeDocument/2006/relationships/font" Target="fonts/ArialBlack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22dd92551_5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22dd92551_5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522dd92551_5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22dd92551_5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522dd92551_5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522dd92551_5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22dd92551_5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522dd92551_5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522dd92551_5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22dd92551_5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522dd92551_5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22dd92551_5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522dd92551_5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522dd92551_5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22dd92551_5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522dd92551_5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3522dd92551_5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22dd92551_5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22dd92551_5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522dd92551_5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522dd92551_5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522dd92551_5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3522dd92551_5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522dd92551_5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522dd92551_5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522dd92551_5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522dd92551_5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522dd92551_5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22dd92551_5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522dd92551_5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522dd92551_5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22dd92551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22dd92551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522dd92551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22dd92551_5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22dd92551_5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522dd92551_5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22dd92551_5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22dd92551_5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522dd92551_5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22dd92551_5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22dd92551_5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522dd92551_5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22dd92551_5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22dd92551_5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522dd92551_5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22dd92551_5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22dd92551_5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3522dd92551_5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hoto 4" showMasterSp="0">
  <p:cSld name="Title Photo 4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>
            <p:ph idx="2" type="pic"/>
          </p:nvPr>
        </p:nvPicPr>
        <p:blipFill/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Statement 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640078" y="-841525"/>
            <a:ext cx="8238746" cy="5910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b="1" sz="4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b="1" sz="3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b="1" sz="3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type="title"/>
          </p:nvPr>
        </p:nvSpPr>
        <p:spPr>
          <a:xfrm>
            <a:off x="640078" y="841257"/>
            <a:ext cx="9764686" cy="53725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5">
  <p:cSld name="Content Photo 1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/>
          <p:cNvPicPr preferRelativeResize="0"/>
          <p:nvPr>
            <p:ph idx="2" type="pic"/>
          </p:nvPr>
        </p:nvPicPr>
        <p:blipFill/>
        <p:spPr>
          <a:xfrm>
            <a:off x="569152" y="1993348"/>
            <a:ext cx="5442604" cy="4220413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89" name="Google Shape;89;p12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6580910" y="1993349"/>
            <a:ext cx="4657891" cy="422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type="title"/>
          </p:nvPr>
        </p:nvSpPr>
        <p:spPr>
          <a:xfrm>
            <a:off x="548648" y="640078"/>
            <a:ext cx="10690154" cy="933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hoto 3">
  <p:cSld name="Title Photo 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3"/>
          <p:cNvPicPr preferRelativeResize="0"/>
          <p:nvPr>
            <p:ph idx="2" type="pic"/>
          </p:nvPr>
        </p:nvPicPr>
        <p:blipFill/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6" name="Google Shape;96;p13"/>
          <p:cNvSpPr txBox="1"/>
          <p:nvPr>
            <p:ph idx="10" type="dt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1" type="ftr"/>
          </p:nvPr>
        </p:nvSpPr>
        <p:spPr>
          <a:xfrm rot="-5400000">
            <a:off x="9332362" y="3316833"/>
            <a:ext cx="5335225" cy="384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3"/>
          <p:cNvSpPr txBox="1"/>
          <p:nvPr>
            <p:ph idx="1" type="subTitle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3"/>
          <p:cNvSpPr txBox="1"/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640080" y="4671229"/>
            <a:ext cx="6655522" cy="1545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14"/>
          <p:cNvSpPr txBox="1"/>
          <p:nvPr>
            <p:ph type="ctrTitle"/>
          </p:nvPr>
        </p:nvSpPr>
        <p:spPr>
          <a:xfrm>
            <a:off x="640080" y="640080"/>
            <a:ext cx="7478991" cy="3635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680440" y="4842220"/>
            <a:ext cx="737546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5"/>
          <p:cNvSpPr txBox="1"/>
          <p:nvPr>
            <p:ph type="ctrTitle"/>
          </p:nvPr>
        </p:nvSpPr>
        <p:spPr>
          <a:xfrm>
            <a:off x="680440" y="854239"/>
            <a:ext cx="7876287" cy="35926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1981201" y="4334808"/>
            <a:ext cx="8229599" cy="1414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16"/>
          <p:cNvSpPr txBox="1"/>
          <p:nvPr>
            <p:ph type="ctrTitle"/>
          </p:nvPr>
        </p:nvSpPr>
        <p:spPr>
          <a:xfrm>
            <a:off x="1981200" y="1318302"/>
            <a:ext cx="8229600" cy="26211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1">
  <p:cSld name="Title, Photo 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>
            <p:ph idx="2" type="pic"/>
          </p:nvPr>
        </p:nvPicPr>
        <p:blipFill/>
        <p:spPr>
          <a:xfrm>
            <a:off x="1" y="1"/>
            <a:ext cx="11807950" cy="476944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21" name="Google Shape;121;p17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7"/>
          <p:cNvSpPr txBox="1"/>
          <p:nvPr>
            <p:ph idx="1" type="subTitle"/>
          </p:nvPr>
        </p:nvSpPr>
        <p:spPr>
          <a:xfrm>
            <a:off x="548647" y="6023021"/>
            <a:ext cx="10690154" cy="480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17"/>
          <p:cNvSpPr txBox="1"/>
          <p:nvPr>
            <p:ph type="ctrTitle"/>
          </p:nvPr>
        </p:nvSpPr>
        <p:spPr>
          <a:xfrm>
            <a:off x="548647" y="4944365"/>
            <a:ext cx="10690154" cy="914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hoto 2">
  <p:cSld name="Title Photo 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>
            <p:ph idx="2" type="pic"/>
          </p:nvPr>
        </p:nvPicPr>
        <p:blipFill/>
        <p:spPr>
          <a:xfrm>
            <a:off x="0" y="0"/>
            <a:ext cx="658495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28" name="Google Shape;128;p18"/>
          <p:cNvSpPr txBox="1"/>
          <p:nvPr>
            <p:ph idx="10" type="dt"/>
          </p:nvPr>
        </p:nvSpPr>
        <p:spPr>
          <a:xfrm rot="-5400000">
            <a:off x="11582532" y="244342"/>
            <a:ext cx="8538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7168896" y="4731335"/>
            <a:ext cx="4055107" cy="1184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18"/>
          <p:cNvSpPr txBox="1"/>
          <p:nvPr>
            <p:ph type="ctrTitle"/>
          </p:nvPr>
        </p:nvSpPr>
        <p:spPr>
          <a:xfrm>
            <a:off x="7168896" y="1129554"/>
            <a:ext cx="4055108" cy="34752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chemeClr val="dk1">
            <a:alpha val="98823"/>
          </a:schemeClr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9"/>
          <p:cNvSpPr txBox="1"/>
          <p:nvPr>
            <p:ph idx="1" type="subTitle"/>
          </p:nvPr>
        </p:nvSpPr>
        <p:spPr>
          <a:xfrm>
            <a:off x="640080" y="640077"/>
            <a:ext cx="7763256" cy="59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19"/>
          <p:cNvSpPr txBox="1"/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0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640080" y="2662000"/>
            <a:ext cx="8467558" cy="3554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640080" y="664108"/>
            <a:ext cx="8467558" cy="1554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8" showMasterSp="0">
  <p:cSld name="Content photo 18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>
            <p:ph idx="2" type="pic"/>
          </p:nvPr>
        </p:nvPicPr>
        <p:blipFill/>
        <p:spPr>
          <a:xfrm>
            <a:off x="1395412" y="653461"/>
            <a:ext cx="4597556" cy="55499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6696222" y="3127248"/>
            <a:ext cx="4533398" cy="31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/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6696221" y="640080"/>
            <a:ext cx="4533398" cy="21579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1 (Max)">
  <p:cSld name="Title, Content 1 (Max)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182880" y="940312"/>
            <a:ext cx="11442188" cy="5676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182880" y="315874"/>
            <a:ext cx="11442188" cy="528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 (Max)">
  <p:cSld name="Content Only (Max)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182880" y="367091"/>
            <a:ext cx="11422799" cy="6123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838200" y="-149213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2">
  <p:cSld name="Title, Content 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6433992" y="2386584"/>
            <a:ext cx="4804811" cy="2459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548647" y="2385975"/>
            <a:ext cx="4804812" cy="245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3">
  <p:cSld name="Title, Content 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5519738" y="2254250"/>
            <a:ext cx="4956175" cy="35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4">
  <p:cSld name="Title, Content 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5414320" y="1538288"/>
            <a:ext cx="5824481" cy="4752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548647" y="1537853"/>
            <a:ext cx="4317026" cy="4752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5">
  <p:cSld name="Title, Content 5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5438655" y="640080"/>
            <a:ext cx="5779644" cy="557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569151" y="640080"/>
            <a:ext cx="4296522" cy="557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6">
  <p:cSld name="Title, Content 6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4435995" y="640080"/>
            <a:ext cx="6802805" cy="557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type="title"/>
          </p:nvPr>
        </p:nvSpPr>
        <p:spPr>
          <a:xfrm>
            <a:off x="548647" y="640080"/>
            <a:ext cx="3338701" cy="5576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">
  <p:cSld name="Content Photo 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>
            <p:ph idx="2" type="pic"/>
          </p:nvPr>
        </p:nvPicPr>
        <p:blipFill/>
        <p:spPr>
          <a:xfrm>
            <a:off x="0" y="1"/>
            <a:ext cx="47938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0" name="Google Shape;190;p28"/>
          <p:cNvSpPr txBox="1"/>
          <p:nvPr>
            <p:ph idx="10" type="dt"/>
          </p:nvPr>
        </p:nvSpPr>
        <p:spPr>
          <a:xfrm rot="-5400000">
            <a:off x="11577950" y="230002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5342532" y="2220977"/>
            <a:ext cx="5896267" cy="399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8"/>
          <p:cNvSpPr txBox="1"/>
          <p:nvPr>
            <p:ph type="title"/>
          </p:nvPr>
        </p:nvSpPr>
        <p:spPr>
          <a:xfrm>
            <a:off x="5342532" y="640080"/>
            <a:ext cx="5896266" cy="11855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2">
  <p:cSld name="Content Photo 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>
            <p:ph idx="2" type="pic"/>
          </p:nvPr>
        </p:nvPicPr>
        <p:blipFill/>
        <p:spPr>
          <a:xfrm>
            <a:off x="7400544" y="0"/>
            <a:ext cx="44072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7" name="Google Shape;197;p2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11" type="ftr"/>
          </p:nvPr>
        </p:nvSpPr>
        <p:spPr>
          <a:xfrm rot="-5400000">
            <a:off x="9313727" y="3338289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 rot="-5400000">
            <a:off x="11679261" y="6345259"/>
            <a:ext cx="641434" cy="384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548647" y="2220977"/>
            <a:ext cx="6282871" cy="399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548521" y="640080"/>
            <a:ext cx="6282871" cy="11855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3">
  <p:cSld name="Content Photo 3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>
            <p:ph idx="2" type="pic"/>
          </p:nvPr>
        </p:nvPicPr>
        <p:blipFill/>
        <p:spPr>
          <a:xfrm>
            <a:off x="0" y="1"/>
            <a:ext cx="379614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04" name="Google Shape;204;p30"/>
          <p:cNvSpPr txBox="1"/>
          <p:nvPr>
            <p:ph idx="10" type="dt"/>
          </p:nvPr>
        </p:nvSpPr>
        <p:spPr>
          <a:xfrm rot="-5400000">
            <a:off x="11577948" y="230003"/>
            <a:ext cx="844058" cy="38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0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4344788" y="2220977"/>
            <a:ext cx="6894013" cy="3995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4344788" y="640080"/>
            <a:ext cx="6894013" cy="11855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4">
  <p:cSld name="Content Photo 4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>
            <p:ph idx="2" type="pic"/>
          </p:nvPr>
        </p:nvPicPr>
        <p:blipFill/>
        <p:spPr>
          <a:xfrm>
            <a:off x="7707688" y="0"/>
            <a:ext cx="4100261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2" name="Google Shape;32;p4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 rot="-5400000">
            <a:off x="9313724" y="3338288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 rot="-5400000">
            <a:off x="11679263" y="6345259"/>
            <a:ext cx="641434" cy="384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548647" y="2220977"/>
            <a:ext cx="6569391" cy="399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548647" y="640080"/>
            <a:ext cx="6569391" cy="11855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5">
  <p:cSld name="Content Photo 5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>
            <p:ph idx="2" type="pic"/>
          </p:nvPr>
        </p:nvPicPr>
        <p:blipFill/>
        <p:spPr>
          <a:xfrm>
            <a:off x="0" y="0"/>
            <a:ext cx="6611509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11" name="Google Shape;211;p31"/>
          <p:cNvSpPr txBox="1"/>
          <p:nvPr>
            <p:ph idx="10" type="dt"/>
          </p:nvPr>
        </p:nvSpPr>
        <p:spPr>
          <a:xfrm rot="-5400000">
            <a:off x="11577947" y="230005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7180661" y="2506738"/>
            <a:ext cx="4058141" cy="3708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type="title"/>
          </p:nvPr>
        </p:nvSpPr>
        <p:spPr>
          <a:xfrm>
            <a:off x="7180661" y="640080"/>
            <a:ext cx="4058142" cy="14699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6">
  <p:cSld name="Content Photo 6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2"/>
          <p:cNvPicPr preferRelativeResize="0"/>
          <p:nvPr>
            <p:ph idx="2" type="pic"/>
          </p:nvPr>
        </p:nvPicPr>
        <p:blipFill/>
        <p:spPr>
          <a:xfrm>
            <a:off x="5342313" y="0"/>
            <a:ext cx="6445856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18" name="Google Shape;218;p32"/>
          <p:cNvSpPr txBox="1"/>
          <p:nvPr>
            <p:ph idx="10" type="dt"/>
          </p:nvPr>
        </p:nvSpPr>
        <p:spPr>
          <a:xfrm rot="-5400000">
            <a:off x="11569792" y="219040"/>
            <a:ext cx="841248" cy="403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1" type="ftr"/>
          </p:nvPr>
        </p:nvSpPr>
        <p:spPr>
          <a:xfrm rot="-5400000">
            <a:off x="9302759" y="3327321"/>
            <a:ext cx="5375314" cy="403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12" type="sldNum"/>
          </p:nvPr>
        </p:nvSpPr>
        <p:spPr>
          <a:xfrm rot="-5400000">
            <a:off x="11669700" y="6335696"/>
            <a:ext cx="641433" cy="403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548648" y="2506737"/>
            <a:ext cx="4243632" cy="3709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type="title"/>
          </p:nvPr>
        </p:nvSpPr>
        <p:spPr>
          <a:xfrm>
            <a:off x="548507" y="640079"/>
            <a:ext cx="4244436" cy="14703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7">
  <p:cSld name="Content Photo 7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3"/>
          <p:cNvPicPr preferRelativeResize="0"/>
          <p:nvPr>
            <p:ph idx="2" type="pic"/>
          </p:nvPr>
        </p:nvPicPr>
        <p:blipFill/>
        <p:spPr>
          <a:xfrm>
            <a:off x="1" y="0"/>
            <a:ext cx="649224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25" name="Google Shape;225;p33"/>
          <p:cNvSpPr txBox="1"/>
          <p:nvPr>
            <p:ph idx="10" type="dt"/>
          </p:nvPr>
        </p:nvSpPr>
        <p:spPr>
          <a:xfrm rot="-5400000">
            <a:off x="11577947" y="230005"/>
            <a:ext cx="8440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3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7040888" y="1745672"/>
            <a:ext cx="4218419" cy="4470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3"/>
          <p:cNvSpPr txBox="1"/>
          <p:nvPr>
            <p:ph type="title"/>
          </p:nvPr>
        </p:nvSpPr>
        <p:spPr>
          <a:xfrm>
            <a:off x="7040889" y="640080"/>
            <a:ext cx="4217598" cy="9326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8">
  <p:cSld name="Content Photo 8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4"/>
          <p:cNvPicPr preferRelativeResize="0"/>
          <p:nvPr>
            <p:ph idx="2" type="pic"/>
          </p:nvPr>
        </p:nvPicPr>
        <p:blipFill/>
        <p:spPr>
          <a:xfrm>
            <a:off x="5524251" y="0"/>
            <a:ext cx="627428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32" name="Google Shape;232;p34"/>
          <p:cNvSpPr txBox="1"/>
          <p:nvPr>
            <p:ph idx="10" type="dt"/>
          </p:nvPr>
        </p:nvSpPr>
        <p:spPr>
          <a:xfrm rot="-5400000">
            <a:off x="11574644" y="223888"/>
            <a:ext cx="841248" cy="393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1" type="ftr"/>
          </p:nvPr>
        </p:nvSpPr>
        <p:spPr>
          <a:xfrm rot="-5400000">
            <a:off x="9307611" y="3332170"/>
            <a:ext cx="5375316" cy="393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4"/>
          <p:cNvSpPr txBox="1"/>
          <p:nvPr>
            <p:ph idx="12" type="sldNum"/>
          </p:nvPr>
        </p:nvSpPr>
        <p:spPr>
          <a:xfrm rot="-5400000">
            <a:off x="11675228" y="6339869"/>
            <a:ext cx="640080" cy="393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548647" y="1602889"/>
            <a:ext cx="4426953" cy="4613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4"/>
          <p:cNvSpPr txBox="1"/>
          <p:nvPr>
            <p:ph type="title"/>
          </p:nvPr>
        </p:nvSpPr>
        <p:spPr>
          <a:xfrm>
            <a:off x="548647" y="320040"/>
            <a:ext cx="4426953" cy="115375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9">
  <p:cSld name="Content Photo 9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>
            <p:ph idx="2" type="pic"/>
          </p:nvPr>
        </p:nvPicPr>
        <p:blipFill/>
        <p:spPr>
          <a:xfrm>
            <a:off x="0" y="0"/>
            <a:ext cx="7584144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39" name="Google Shape;239;p35"/>
          <p:cNvSpPr txBox="1"/>
          <p:nvPr>
            <p:ph idx="10" type="dt"/>
          </p:nvPr>
        </p:nvSpPr>
        <p:spPr>
          <a:xfrm rot="-5400000">
            <a:off x="11579353" y="228599"/>
            <a:ext cx="841248" cy="38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11" type="ftr"/>
          </p:nvPr>
        </p:nvSpPr>
        <p:spPr>
          <a:xfrm rot="-5400000">
            <a:off x="9312317" y="3336881"/>
            <a:ext cx="5375316" cy="38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8132918" y="2285999"/>
            <a:ext cx="3126383" cy="3930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5"/>
          <p:cNvSpPr txBox="1"/>
          <p:nvPr>
            <p:ph type="title"/>
          </p:nvPr>
        </p:nvSpPr>
        <p:spPr>
          <a:xfrm>
            <a:off x="8132791" y="640079"/>
            <a:ext cx="3126511" cy="14703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0">
  <p:cSld name="Content Photo 1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6"/>
          <p:cNvPicPr preferRelativeResize="0"/>
          <p:nvPr>
            <p:ph idx="2" type="pic"/>
          </p:nvPr>
        </p:nvPicPr>
        <p:blipFill/>
        <p:spPr>
          <a:xfrm>
            <a:off x="4382601" y="0"/>
            <a:ext cx="7430217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46" name="Google Shape;246;p36"/>
          <p:cNvSpPr txBox="1"/>
          <p:nvPr>
            <p:ph idx="10" type="dt"/>
          </p:nvPr>
        </p:nvSpPr>
        <p:spPr>
          <a:xfrm rot="-5400000">
            <a:off x="11581787" y="227618"/>
            <a:ext cx="841248" cy="379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11" type="ftr"/>
          </p:nvPr>
        </p:nvSpPr>
        <p:spPr>
          <a:xfrm rot="-5400000">
            <a:off x="9332304" y="3318349"/>
            <a:ext cx="5340213" cy="379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 rot="-5400000">
            <a:off x="11662434" y="6328433"/>
            <a:ext cx="679953" cy="379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548648" y="2346897"/>
            <a:ext cx="3285306" cy="3831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548648" y="640079"/>
            <a:ext cx="3285306" cy="14703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1">
  <p:cSld name="Content Photo 1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>
            <p:ph idx="2" type="pic"/>
          </p:nvPr>
        </p:nvPicPr>
        <p:blipFill/>
        <p:spPr>
          <a:xfrm>
            <a:off x="0" y="0"/>
            <a:ext cx="778136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53" name="Google Shape;253;p37"/>
          <p:cNvSpPr txBox="1"/>
          <p:nvPr>
            <p:ph idx="10" type="dt"/>
          </p:nvPr>
        </p:nvSpPr>
        <p:spPr>
          <a:xfrm rot="-5400000">
            <a:off x="11588816" y="228597"/>
            <a:ext cx="841248" cy="384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11" type="ftr"/>
          </p:nvPr>
        </p:nvSpPr>
        <p:spPr>
          <a:xfrm rot="-5400000">
            <a:off x="9318449" y="3340209"/>
            <a:ext cx="5372517" cy="374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7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8344096" y="3099816"/>
            <a:ext cx="2894707" cy="29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37"/>
          <p:cNvSpPr txBox="1"/>
          <p:nvPr>
            <p:ph type="title"/>
          </p:nvPr>
        </p:nvSpPr>
        <p:spPr>
          <a:xfrm>
            <a:off x="8343102" y="1078992"/>
            <a:ext cx="2894707" cy="19427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2">
  <p:cSld name="Content Photo 1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8"/>
          <p:cNvPicPr preferRelativeResize="0"/>
          <p:nvPr>
            <p:ph idx="2" type="pic"/>
          </p:nvPr>
        </p:nvPicPr>
        <p:blipFill/>
        <p:spPr>
          <a:xfrm>
            <a:off x="-1" y="0"/>
            <a:ext cx="11807952" cy="463513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0" name="Google Shape;260;p38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8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5414320" y="5070445"/>
            <a:ext cx="5803979" cy="1332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548647" y="5070446"/>
            <a:ext cx="4317026" cy="1332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3">
  <p:cSld name="Content Photo 13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9"/>
          <p:cNvPicPr preferRelativeResize="0"/>
          <p:nvPr>
            <p:ph idx="2" type="pic"/>
          </p:nvPr>
        </p:nvPicPr>
        <p:blipFill/>
        <p:spPr>
          <a:xfrm>
            <a:off x="-1" y="0"/>
            <a:ext cx="11807952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7" name="Google Shape;267;p3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9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9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3921144" y="4197652"/>
            <a:ext cx="7317660" cy="220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9"/>
          <p:cNvSpPr txBox="1"/>
          <p:nvPr>
            <p:ph type="title"/>
          </p:nvPr>
        </p:nvSpPr>
        <p:spPr>
          <a:xfrm>
            <a:off x="548647" y="4194674"/>
            <a:ext cx="2823849" cy="22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4">
  <p:cSld name="Content Photo 14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0"/>
          <p:cNvPicPr preferRelativeResize="0"/>
          <p:nvPr>
            <p:ph idx="2" type="pic"/>
          </p:nvPr>
        </p:nvPicPr>
        <p:blipFill/>
        <p:spPr>
          <a:xfrm>
            <a:off x="0" y="3079730"/>
            <a:ext cx="11807947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74" name="Google Shape;274;p40"/>
          <p:cNvSpPr txBox="1"/>
          <p:nvPr>
            <p:ph idx="10" type="dt"/>
          </p:nvPr>
        </p:nvSpPr>
        <p:spPr>
          <a:xfrm rot="-5400000">
            <a:off x="11556490" y="251460"/>
            <a:ext cx="886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0"/>
          <p:cNvSpPr txBox="1"/>
          <p:nvPr>
            <p:ph idx="11" type="ftr"/>
          </p:nvPr>
        </p:nvSpPr>
        <p:spPr>
          <a:xfrm rot="-5400000">
            <a:off x="9332422" y="3362497"/>
            <a:ext cx="5335109" cy="384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0"/>
          <p:cNvSpPr txBox="1"/>
          <p:nvPr>
            <p:ph idx="12" type="sldNum"/>
          </p:nvPr>
        </p:nvSpPr>
        <p:spPr>
          <a:xfrm rot="-5400000">
            <a:off x="11679934" y="6350094"/>
            <a:ext cx="6400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4139328" y="640077"/>
            <a:ext cx="7099472" cy="2016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40"/>
          <p:cNvSpPr txBox="1"/>
          <p:nvPr>
            <p:ph type="title"/>
          </p:nvPr>
        </p:nvSpPr>
        <p:spPr>
          <a:xfrm>
            <a:off x="548646" y="640077"/>
            <a:ext cx="3021529" cy="2011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640076" y="5669280"/>
            <a:ext cx="8933691" cy="544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b="1" sz="2200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"/>
          <p:cNvSpPr txBox="1"/>
          <p:nvPr>
            <p:ph type="ctrTitle"/>
          </p:nvPr>
        </p:nvSpPr>
        <p:spPr>
          <a:xfrm>
            <a:off x="640078" y="1234440"/>
            <a:ext cx="8933690" cy="3169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6">
  <p:cSld name="Content Photo 16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1"/>
          <p:cNvPicPr preferRelativeResize="0"/>
          <p:nvPr>
            <p:ph idx="2" type="pic"/>
          </p:nvPr>
        </p:nvPicPr>
        <p:blipFill/>
        <p:spPr>
          <a:xfrm>
            <a:off x="548647" y="2662000"/>
            <a:ext cx="490726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81" name="Google Shape;281;p41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1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6004554" y="640077"/>
            <a:ext cx="5234247" cy="5573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1"/>
          <p:cNvSpPr txBox="1"/>
          <p:nvPr>
            <p:ph type="title"/>
          </p:nvPr>
        </p:nvSpPr>
        <p:spPr>
          <a:xfrm>
            <a:off x="548647" y="640077"/>
            <a:ext cx="4907265" cy="160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 Number 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2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2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42"/>
          <p:cNvSpPr txBox="1"/>
          <p:nvPr>
            <p:ph idx="1" type="subTitle"/>
          </p:nvPr>
        </p:nvSpPr>
        <p:spPr>
          <a:xfrm>
            <a:off x="548647" y="5299364"/>
            <a:ext cx="10746884" cy="914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1" name="Google Shape;291;p42"/>
          <p:cNvSpPr txBox="1"/>
          <p:nvPr>
            <p:ph type="ctrTitle"/>
          </p:nvPr>
        </p:nvSpPr>
        <p:spPr>
          <a:xfrm>
            <a:off x="548648" y="640078"/>
            <a:ext cx="10746881" cy="42611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Big Number 2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3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3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43"/>
          <p:cNvSpPr txBox="1"/>
          <p:nvPr>
            <p:ph idx="1" type="subTitle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7" name="Google Shape;297;p43"/>
          <p:cNvSpPr txBox="1"/>
          <p:nvPr>
            <p:ph type="ctrTitle"/>
          </p:nvPr>
        </p:nvSpPr>
        <p:spPr>
          <a:xfrm>
            <a:off x="548648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0"/>
              <a:buFont typeface="Arial Black"/>
              <a:buNone/>
              <a:defRPr sz="2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3">
  <p:cSld name="Big Number 3"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44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4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44"/>
          <p:cNvSpPr txBox="1"/>
          <p:nvPr>
            <p:ph idx="1" type="subTitle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 cap="none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4" name="Google Shape;304;p44"/>
          <p:cNvSpPr txBox="1"/>
          <p:nvPr>
            <p:ph type="ctrTitle"/>
          </p:nvPr>
        </p:nvSpPr>
        <p:spPr>
          <a:xfrm>
            <a:off x="548647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200"/>
              <a:buFont typeface="Arial Black"/>
              <a:buNone/>
              <a:defRPr sz="2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5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5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45"/>
          <p:cNvSpPr txBox="1"/>
          <p:nvPr>
            <p:ph idx="1" type="body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45"/>
          <p:cNvSpPr txBox="1"/>
          <p:nvPr>
            <p:ph type="title"/>
          </p:nvPr>
        </p:nvSpPr>
        <p:spPr>
          <a:xfrm>
            <a:off x="612648" y="-888197"/>
            <a:ext cx="10652760" cy="779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Statement 3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6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46"/>
          <p:cNvSpPr txBox="1"/>
          <p:nvPr>
            <p:ph idx="1" type="body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venir"/>
              <a:buNone/>
              <a:defRPr b="1" sz="50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b="1" sz="4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b="1" sz="3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b="1" sz="3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Quote 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7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7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47"/>
          <p:cNvSpPr txBox="1"/>
          <p:nvPr>
            <p:ph idx="1" type="subTitle"/>
          </p:nvPr>
        </p:nvSpPr>
        <p:spPr>
          <a:xfrm>
            <a:off x="1499616" y="5428752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b="1" sz="2200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2" name="Google Shape;322;p47"/>
          <p:cNvSpPr txBox="1"/>
          <p:nvPr>
            <p:ph type="ctrTitle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Quote 2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5" name="Google Shape;325;p48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8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48"/>
          <p:cNvSpPr txBox="1"/>
          <p:nvPr>
            <p:ph idx="1" type="subTitle"/>
          </p:nvPr>
        </p:nvSpPr>
        <p:spPr>
          <a:xfrm>
            <a:off x="1499616" y="5349240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 b="1" sz="2200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9" name="Google Shape;329;p48"/>
          <p:cNvSpPr txBox="1"/>
          <p:nvPr>
            <p:ph type="ctrTitle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9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9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6172200" y="1825625"/>
            <a:ext cx="5066601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49"/>
          <p:cNvSpPr txBox="1"/>
          <p:nvPr>
            <p:ph idx="2" type="body"/>
          </p:nvPr>
        </p:nvSpPr>
        <p:spPr>
          <a:xfrm>
            <a:off x="548648" y="1825624"/>
            <a:ext cx="5066602" cy="4388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9"/>
          <p:cNvSpPr txBox="1"/>
          <p:nvPr>
            <p:ph type="title"/>
          </p:nvPr>
        </p:nvSpPr>
        <p:spPr>
          <a:xfrm>
            <a:off x="548648" y="640078"/>
            <a:ext cx="10690153" cy="1040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6228076" y="2387600"/>
            <a:ext cx="5010725" cy="3826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50"/>
          <p:cNvSpPr txBox="1"/>
          <p:nvPr>
            <p:ph idx="2" type="body"/>
          </p:nvPr>
        </p:nvSpPr>
        <p:spPr>
          <a:xfrm>
            <a:off x="6228076" y="1826185"/>
            <a:ext cx="5010727" cy="4193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2000" cap="none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3" name="Google Shape;343;p50"/>
          <p:cNvSpPr txBox="1"/>
          <p:nvPr>
            <p:ph idx="3" type="body"/>
          </p:nvPr>
        </p:nvSpPr>
        <p:spPr>
          <a:xfrm>
            <a:off x="548648" y="2387600"/>
            <a:ext cx="5110276" cy="3826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50"/>
          <p:cNvSpPr txBox="1"/>
          <p:nvPr>
            <p:ph idx="4" type="body"/>
          </p:nvPr>
        </p:nvSpPr>
        <p:spPr>
          <a:xfrm>
            <a:off x="548646" y="1826185"/>
            <a:ext cx="5110277" cy="4193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2000" cap="none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5" name="Google Shape;345;p50"/>
          <p:cNvSpPr txBox="1"/>
          <p:nvPr>
            <p:ph type="title"/>
          </p:nvPr>
        </p:nvSpPr>
        <p:spPr>
          <a:xfrm>
            <a:off x="548646" y="640078"/>
            <a:ext cx="10690157" cy="1050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7">
  <p:cSld name="Content Photo 17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>
            <p:ph idx="2" type="pic"/>
          </p:nvPr>
        </p:nvPicPr>
        <p:blipFill/>
        <p:spPr>
          <a:xfrm>
            <a:off x="548647" y="2662000"/>
            <a:ext cx="387162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5" name="Google Shape;45;p6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968917" y="640077"/>
            <a:ext cx="6249382" cy="5573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548647" y="640077"/>
            <a:ext cx="3871623" cy="160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1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52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52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 type="objTx">
  <p:cSld name="OBJECT_WITH_CAPTION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3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3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53"/>
          <p:cNvSpPr txBox="1"/>
          <p:nvPr>
            <p:ph idx="1" type="body"/>
          </p:nvPr>
        </p:nvSpPr>
        <p:spPr>
          <a:xfrm>
            <a:off x="5043260" y="640078"/>
            <a:ext cx="6195542" cy="5573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59" name="Google Shape;359;p53"/>
          <p:cNvSpPr txBox="1"/>
          <p:nvPr>
            <p:ph idx="2" type="body"/>
          </p:nvPr>
        </p:nvSpPr>
        <p:spPr>
          <a:xfrm>
            <a:off x="548647" y="2470245"/>
            <a:ext cx="3945971" cy="3743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60" name="Google Shape;360;p53"/>
          <p:cNvSpPr txBox="1"/>
          <p:nvPr>
            <p:ph type="title"/>
          </p:nvPr>
        </p:nvSpPr>
        <p:spPr>
          <a:xfrm>
            <a:off x="548642" y="640078"/>
            <a:ext cx="3945971" cy="1671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4"/>
          <p:cNvPicPr preferRelativeResize="0"/>
          <p:nvPr>
            <p:ph idx="2" type="pic"/>
          </p:nvPr>
        </p:nvPicPr>
        <p:blipFill/>
        <p:spPr>
          <a:xfrm>
            <a:off x="4971883" y="640079"/>
            <a:ext cx="6285582" cy="5573684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63" name="Google Shape;363;p54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4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4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54"/>
          <p:cNvSpPr txBox="1"/>
          <p:nvPr>
            <p:ph idx="1" type="body"/>
          </p:nvPr>
        </p:nvSpPr>
        <p:spPr>
          <a:xfrm>
            <a:off x="548647" y="2826137"/>
            <a:ext cx="3879130" cy="33876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67" name="Google Shape;367;p54"/>
          <p:cNvSpPr txBox="1"/>
          <p:nvPr>
            <p:ph type="title"/>
          </p:nvPr>
        </p:nvSpPr>
        <p:spPr>
          <a:xfrm>
            <a:off x="544107" y="640079"/>
            <a:ext cx="3879129" cy="2021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bg>
      <p:bgPr>
        <a:solidFill>
          <a:schemeClr val="dk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0" name="Google Shape;370;p55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5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5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548648" y="3594099"/>
            <a:ext cx="10690154" cy="2619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55"/>
          <p:cNvSpPr txBox="1"/>
          <p:nvPr>
            <p:ph type="title"/>
          </p:nvPr>
        </p:nvSpPr>
        <p:spPr>
          <a:xfrm>
            <a:off x="548648" y="1847088"/>
            <a:ext cx="7408336" cy="11338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2">
  <p:cSld name="Conclusion 2">
    <p:bg>
      <p:bgPr>
        <a:solidFill>
          <a:schemeClr val="dk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7" name="Google Shape;377;p56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56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56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56"/>
          <p:cNvSpPr txBox="1"/>
          <p:nvPr>
            <p:ph idx="1" type="body"/>
          </p:nvPr>
        </p:nvSpPr>
        <p:spPr>
          <a:xfrm>
            <a:off x="548647" y="3792262"/>
            <a:ext cx="8494767" cy="12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" name="Google Shape;381;p56"/>
          <p:cNvSpPr txBox="1"/>
          <p:nvPr>
            <p:ph type="title"/>
          </p:nvPr>
        </p:nvSpPr>
        <p:spPr>
          <a:xfrm>
            <a:off x="548647" y="1627318"/>
            <a:ext cx="8494767" cy="184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4" showMasterSp="0">
  <p:cSld name="Big number 4"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/>
          <p:nvPr/>
        </p:nvSpPr>
        <p:spPr>
          <a:xfrm>
            <a:off x="1959756" y="0"/>
            <a:ext cx="8272488" cy="6858000"/>
          </a:xfrm>
          <a:custGeom>
            <a:rect b="b" l="l" r="r" t="t"/>
            <a:pathLst>
              <a:path extrusionOk="0" h="6858000" w="8272488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84" name="Google Shape;384;p57"/>
          <p:cNvPicPr preferRelativeResize="0"/>
          <p:nvPr>
            <p:ph idx="2" type="pic"/>
          </p:nvPr>
        </p:nvPicPr>
        <p:blipFill/>
        <p:spPr>
          <a:xfrm>
            <a:off x="1" y="1"/>
            <a:ext cx="12192000" cy="6857999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85" name="Google Shape;385;p57"/>
          <p:cNvSpPr txBox="1"/>
          <p:nvPr>
            <p:ph idx="1" type="body"/>
          </p:nvPr>
        </p:nvSpPr>
        <p:spPr>
          <a:xfrm>
            <a:off x="3898642" y="5313785"/>
            <a:ext cx="4394716" cy="764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0" i="0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/>
        </p:txBody>
      </p:sp>
      <p:sp>
        <p:nvSpPr>
          <p:cNvPr id="386" name="Google Shape;386;p57"/>
          <p:cNvSpPr txBox="1"/>
          <p:nvPr>
            <p:ph type="title"/>
          </p:nvPr>
        </p:nvSpPr>
        <p:spPr>
          <a:xfrm>
            <a:off x="2611367" y="1161826"/>
            <a:ext cx="6969267" cy="38082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b="1" i="0" sz="20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chemeClr val="dk1">
            <a:alpha val="98823"/>
          </a:schemeClr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6" name="Google Shape;396;p5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9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59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59"/>
          <p:cNvSpPr txBox="1"/>
          <p:nvPr>
            <p:ph idx="1" type="subTitle"/>
          </p:nvPr>
        </p:nvSpPr>
        <p:spPr>
          <a:xfrm>
            <a:off x="640080" y="640077"/>
            <a:ext cx="7763256" cy="59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0" name="Google Shape;400;p59"/>
          <p:cNvSpPr txBox="1"/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1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548676" y="2220977"/>
            <a:ext cx="10688608" cy="399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548647" y="640080"/>
            <a:ext cx="10690155" cy="1185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24">
  <p:cSld name="Content Photo 2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8" name="Google Shape;58;p8"/>
          <p:cNvPicPr preferRelativeResize="0"/>
          <p:nvPr>
            <p:ph idx="2" type="pic"/>
          </p:nvPr>
        </p:nvPicPr>
        <p:blipFill/>
        <p:spPr>
          <a:xfrm>
            <a:off x="832104" y="640080"/>
            <a:ext cx="4727448" cy="555955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9" name="Google Shape;59;p8"/>
          <p:cNvSpPr/>
          <p:nvPr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6693407" y="2355925"/>
            <a:ext cx="4545393" cy="3843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type="title"/>
          </p:nvPr>
        </p:nvSpPr>
        <p:spPr>
          <a:xfrm>
            <a:off x="6693408" y="640080"/>
            <a:ext cx="4545395" cy="14038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20">
  <p:cSld name="Content photo 20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>
            <p:ph idx="2" type="pic"/>
          </p:nvPr>
        </p:nvPicPr>
        <p:blipFill/>
        <p:spPr>
          <a:xfrm>
            <a:off x="1" y="0"/>
            <a:ext cx="4089921" cy="463920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7" name="Google Shape;67;p9"/>
          <p:cNvSpPr/>
          <p:nvPr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4679577" y="5142155"/>
            <a:ext cx="6538723" cy="1071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4679577" y="640078"/>
            <a:ext cx="6538722" cy="417934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9">
  <p:cSld name="Content photo 1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0"/>
          <p:cNvPicPr preferRelativeResize="0"/>
          <p:nvPr>
            <p:ph idx="2" type="pic"/>
          </p:nvPr>
        </p:nvPicPr>
        <p:blipFill/>
        <p:spPr>
          <a:xfrm>
            <a:off x="0" y="3159126"/>
            <a:ext cx="4577463" cy="3698875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75" name="Google Shape;75;p10"/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5434828" y="640077"/>
            <a:ext cx="5783472" cy="5573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type="title"/>
          </p:nvPr>
        </p:nvSpPr>
        <p:spPr>
          <a:xfrm>
            <a:off x="548648" y="640078"/>
            <a:ext cx="4317028" cy="2084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-5400000">
            <a:off x="8570975" y="3236976"/>
            <a:ext cx="6858000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b="0" i="0" sz="2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/>
          <p:nvPr/>
        </p:nvSpPr>
        <p:spPr>
          <a:xfrm rot="-5400000">
            <a:off x="8570975" y="3236976"/>
            <a:ext cx="6858000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9" name="Google Shape;389;p58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90" name="Google Shape;390;p58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91" name="Google Shape;391;p5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p58"/>
          <p:cNvSpPr txBox="1"/>
          <p:nvPr>
            <p:ph idx="1" type="body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 b="0" i="0" sz="2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93" name="Google Shape;393;p58"/>
          <p:cNvSpPr txBox="1"/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Relationship Id="rId4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Relationship Id="rId4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Relationship Id="rId4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jp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/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Frontend Architecture</a:t>
            </a:r>
            <a:endParaRPr/>
          </a:p>
        </p:txBody>
      </p:sp>
      <p:sp>
        <p:nvSpPr>
          <p:cNvPr id="407" name="Google Shape;407;p60"/>
          <p:cNvSpPr txBox="1"/>
          <p:nvPr>
            <p:ph idx="1" type="subTitle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Киман Иван, 2025г.</a:t>
            </a:r>
            <a:endParaRPr/>
          </a:p>
        </p:txBody>
      </p:sp>
      <p:pic>
        <p:nvPicPr>
          <p:cNvPr descr="Low angle view of a building" id="408" name="Google Shape;408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09" name="Google Shape;409;p60"/>
          <p:cNvSpPr/>
          <p:nvPr/>
        </p:nvSpPr>
        <p:spPr>
          <a:xfrm rot="10800000">
            <a:off x="5796354" y="0"/>
            <a:ext cx="3179653" cy="1801715"/>
          </a:xfrm>
          <a:custGeom>
            <a:rect b="b" l="l" r="r" t="t"/>
            <a:pathLst>
              <a:path extrusionOk="0" h="2713249" w="4788322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69"/>
          <p:cNvSpPr txBox="1"/>
          <p:nvPr>
            <p:ph idx="1" type="body"/>
          </p:nvPr>
        </p:nvSpPr>
        <p:spPr>
          <a:xfrm>
            <a:off x="6034550" y="2220975"/>
            <a:ext cx="54612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Node.js — это серверная платформа на основе движка JavaScript V8 (из Chrome), которая позволяет выполнять JavaScript-код вне браузера.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Именно с помощью этого инструмента мы и можем удобно и быстро создавать полноценные Web-приложения.</a:t>
            </a:r>
            <a:endParaRPr/>
          </a:p>
        </p:txBody>
      </p:sp>
      <p:sp>
        <p:nvSpPr>
          <p:cNvPr id="489" name="Google Shape;489;p69"/>
          <p:cNvSpPr txBox="1"/>
          <p:nvPr>
            <p:ph type="title"/>
          </p:nvPr>
        </p:nvSpPr>
        <p:spPr>
          <a:xfrm>
            <a:off x="6034551" y="640075"/>
            <a:ext cx="54612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Node.js</a:t>
            </a:r>
            <a:endParaRPr/>
          </a:p>
        </p:txBody>
      </p:sp>
      <p:pic>
        <p:nvPicPr>
          <p:cNvPr id="490" name="Google Shape;49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9013"/>
            <a:ext cx="5729751" cy="2919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70"/>
          <p:cNvSpPr txBox="1"/>
          <p:nvPr>
            <p:ph idx="1" type="body"/>
          </p:nvPr>
        </p:nvSpPr>
        <p:spPr>
          <a:xfrm>
            <a:off x="548647" y="2220977"/>
            <a:ext cx="65694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Вся разработка Frontend приложения происходит в следующем порядке: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Инициализация проекта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скачивание библиотек и настройка зависимостей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запуск, разработка и тестирование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Деплой</a:t>
            </a:r>
            <a:endParaRPr/>
          </a:p>
        </p:txBody>
      </p:sp>
      <p:sp>
        <p:nvSpPr>
          <p:cNvPr id="498" name="Google Shape;498;p70"/>
          <p:cNvSpPr txBox="1"/>
          <p:nvPr>
            <p:ph type="title"/>
          </p:nvPr>
        </p:nvSpPr>
        <p:spPr>
          <a:xfrm>
            <a:off x="548647" y="640080"/>
            <a:ext cx="65694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Как это всё работает</a:t>
            </a:r>
            <a:endParaRPr/>
          </a:p>
        </p:txBody>
      </p:sp>
      <p:pic>
        <p:nvPicPr>
          <p:cNvPr id="499" name="Google Shape;4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347" y="2233613"/>
            <a:ext cx="401002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p71"/>
          <p:cNvSpPr txBox="1"/>
          <p:nvPr>
            <p:ph type="title"/>
          </p:nvPr>
        </p:nvSpPr>
        <p:spPr>
          <a:xfrm>
            <a:off x="487074" y="640075"/>
            <a:ext cx="110088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Преимущества и недостатки Frontend разработки</a:t>
            </a:r>
            <a:endParaRPr/>
          </a:p>
        </p:txBody>
      </p:sp>
      <p:graphicFrame>
        <p:nvGraphicFramePr>
          <p:cNvPr id="507" name="Google Shape;507;p71"/>
          <p:cNvGraphicFramePr/>
          <p:nvPr/>
        </p:nvGraphicFramePr>
        <p:xfrm>
          <a:off x="2428100" y="20851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{64D56086-53B0-47A1-A2BC-406D8FF329FD}</a:tableStyleId>
              </a:tblPr>
              <a:tblGrid>
                <a:gridCol w="3563375"/>
                <a:gridCol w="3563375"/>
              </a:tblGrid>
              <a:tr h="54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✅ Преимущества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❌ Недостатки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24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Быстрый результат, мгновенный просмотр изменений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Частые обновления технологий требуют постоянного обучения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4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Работа с дизайном, который увидит пользователь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Работа с дизайном, который увидит пользователь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 anchor="ctr"/>
                </a:tc>
              </a:tr>
              <a:tr h="624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Огромное количество библиотек, фреймворков и готовых решений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Огромное количество библиотек, фреймворков и готовых решений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4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Можно работать с вебом, мобильными и десктоп-приложениями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Быстрое устаревание подходов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 txBox="1"/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Основные принципы</a:t>
            </a:r>
            <a:endParaRPr/>
          </a:p>
        </p:txBody>
      </p:sp>
      <p:sp>
        <p:nvSpPr>
          <p:cNvPr id="513" name="Google Shape;513;p72"/>
          <p:cNvSpPr txBox="1"/>
          <p:nvPr>
            <p:ph idx="1" type="subTitle"/>
          </p:nvPr>
        </p:nvSpPr>
        <p:spPr>
          <a:xfrm>
            <a:off x="640080" y="640077"/>
            <a:ext cx="77634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514" name="Google Shape;514;p72"/>
          <p:cNvSpPr txBox="1"/>
          <p:nvPr>
            <p:ph idx="10" type="dt"/>
          </p:nvPr>
        </p:nvSpPr>
        <p:spPr>
          <a:xfrm rot="-5400000">
            <a:off x="11577856" y="229960"/>
            <a:ext cx="844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2/27/2025</a:t>
            </a:r>
            <a:endParaRPr/>
          </a:p>
        </p:txBody>
      </p:sp>
      <p:sp>
        <p:nvSpPr>
          <p:cNvPr id="515" name="Google Shape;515;p72"/>
          <p:cNvSpPr txBox="1"/>
          <p:nvPr>
            <p:ph idx="12" type="sldNum"/>
          </p:nvPr>
        </p:nvSpPr>
        <p:spPr>
          <a:xfrm rot="-5400000">
            <a:off x="11679252" y="6345299"/>
            <a:ext cx="64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73"/>
          <p:cNvSpPr txBox="1"/>
          <p:nvPr>
            <p:ph idx="1" type="body"/>
          </p:nvPr>
        </p:nvSpPr>
        <p:spPr>
          <a:xfrm>
            <a:off x="548647" y="2220977"/>
            <a:ext cx="65694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Во время разработки в первую очередь стоит разрабатывать такое приложение, которое было бы приятно в использовании потенциальным пользователям. Особенно важно учитывать следующие составляющие: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Адаптивность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Производительность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Доступность</a:t>
            </a:r>
            <a:endParaRPr/>
          </a:p>
        </p:txBody>
      </p:sp>
      <p:sp>
        <p:nvSpPr>
          <p:cNvPr id="523" name="Google Shape;523;p73"/>
          <p:cNvSpPr txBox="1"/>
          <p:nvPr>
            <p:ph type="title"/>
          </p:nvPr>
        </p:nvSpPr>
        <p:spPr>
          <a:xfrm>
            <a:off x="548647" y="640080"/>
            <a:ext cx="65694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experience</a:t>
            </a:r>
            <a:endParaRPr/>
          </a:p>
        </p:txBody>
      </p:sp>
      <p:pic>
        <p:nvPicPr>
          <p:cNvPr id="524" name="Google Shape;52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597" y="1234775"/>
            <a:ext cx="4769154" cy="4141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4"/>
          <p:cNvSpPr txBox="1"/>
          <p:nvPr>
            <p:ph type="title"/>
          </p:nvPr>
        </p:nvSpPr>
        <p:spPr>
          <a:xfrm>
            <a:off x="548647" y="640077"/>
            <a:ext cx="3871623" cy="160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Безопасность</a:t>
            </a:r>
            <a:endParaRPr/>
          </a:p>
        </p:txBody>
      </p:sp>
      <p:pic>
        <p:nvPicPr>
          <p:cNvPr descr="A close-up of a building" id="530" name="Google Shape;530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7" y="2662000"/>
            <a:ext cx="3871623" cy="3551762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31" name="Google Shape;531;p74"/>
          <p:cNvSpPr txBox="1"/>
          <p:nvPr>
            <p:ph idx="1" type="body"/>
          </p:nvPr>
        </p:nvSpPr>
        <p:spPr>
          <a:xfrm>
            <a:off x="4968917" y="640077"/>
            <a:ext cx="6249382" cy="5573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Также немаловажно заранее проектировать такую архитектуру приложения, чтобы минимизировать риски обхода безопасности. Основные опасности, подходы к решению которых нужно выбирать заранее:</a:t>
            </a:r>
            <a:br>
              <a:rPr lang="en-US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1. </a:t>
            </a:r>
            <a:r>
              <a:rPr b="1" lang="en-US" sz="1800"/>
              <a:t>XSS (Cross-Site Scripting) </a:t>
            </a:r>
            <a:r>
              <a:rPr lang="en-US" sz="1800"/>
              <a:t>- внедрение вредоного скрипта (aka эксплойт) на страницу приложения.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2. CSRF (Cross-Site Request Forgery) - атака, когда пользователь невольно отправляет запрос на ваш сервер (например, с формы на фишинговом сайте).</a:t>
            </a:r>
            <a:br>
              <a:rPr lang="en-US" sz="1800"/>
            </a:br>
            <a:br>
              <a:rPr lang="en-US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3. CORS (Cross-Origin Resource Sharing) - механизм, который разрешает/запрещает запросы между разными доменами.</a:t>
            </a:r>
            <a:endParaRPr sz="1800"/>
          </a:p>
        </p:txBody>
      </p:sp>
      <p:sp>
        <p:nvSpPr>
          <p:cNvPr id="532" name="Google Shape;532;p74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2/27/2025</a:t>
            </a:r>
            <a:endParaRPr/>
          </a:p>
        </p:txBody>
      </p:sp>
      <p:sp>
        <p:nvSpPr>
          <p:cNvPr id="533" name="Google Shape;533;p74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5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0" name="Google Shape;540;p75"/>
          <p:cNvSpPr txBox="1"/>
          <p:nvPr>
            <p:ph idx="1" type="body"/>
          </p:nvPr>
        </p:nvSpPr>
        <p:spPr>
          <a:xfrm>
            <a:off x="6034550" y="2220975"/>
            <a:ext cx="54612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На каждом из этапов разработки очень важно проверять работоспособность вашего детища. Для этого используются следующие технологии: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Юнит-тесты (Jest, Vitest).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Интеграционные тесты (Cypress, Playwright).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E2E-тесты (Selenium).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Золотое правило: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70% — юнит-тесты,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20% — интеграционные,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10% — E2E.</a:t>
            </a:r>
            <a:endParaRPr/>
          </a:p>
        </p:txBody>
      </p:sp>
      <p:sp>
        <p:nvSpPr>
          <p:cNvPr id="541" name="Google Shape;541;p75"/>
          <p:cNvSpPr txBox="1"/>
          <p:nvPr>
            <p:ph type="title"/>
          </p:nvPr>
        </p:nvSpPr>
        <p:spPr>
          <a:xfrm>
            <a:off x="6034551" y="640075"/>
            <a:ext cx="54612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Тестирование</a:t>
            </a:r>
            <a:endParaRPr/>
          </a:p>
        </p:txBody>
      </p:sp>
      <p:pic>
        <p:nvPicPr>
          <p:cNvPr id="542" name="Google Shape;54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00" y="1638450"/>
            <a:ext cx="5729748" cy="3581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6"/>
          <p:cNvSpPr/>
          <p:nvPr>
            <p:ph idx="2" type="pic"/>
          </p:nvPr>
        </p:nvSpPr>
        <p:spPr>
          <a:xfrm>
            <a:off x="7707688" y="0"/>
            <a:ext cx="4100400" cy="6858000"/>
          </a:xfrm>
          <a:prstGeom prst="rect">
            <a:avLst/>
          </a:prstGeom>
        </p:spPr>
      </p:sp>
      <p:sp>
        <p:nvSpPr>
          <p:cNvPr id="549" name="Google Shape;549;p76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p76"/>
          <p:cNvSpPr txBox="1"/>
          <p:nvPr>
            <p:ph idx="1" type="body"/>
          </p:nvPr>
        </p:nvSpPr>
        <p:spPr>
          <a:xfrm>
            <a:off x="548650" y="2220975"/>
            <a:ext cx="71589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CI/CD — это автоматизация процессов разработки: от написания кода до выгрузки в интернет.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1. CI (Continuous Integration — «Непрерывная интеграция»)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Что делает: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✅ Автоматически проверяет код при добавлении в репозиторий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✅ Запускает тесты (юнит, интеграционные).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✅ Собирает проект (если тесты прошли).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2. CD (Continuous Delivery/Deployment — «Непрерывная</a:t>
            </a:r>
            <a:r>
              <a:rPr lang="en-US" sz="1600"/>
              <a:t> </a:t>
            </a:r>
            <a:r>
              <a:rPr lang="en-US" sz="1600"/>
              <a:t>доставка/развертывание»)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Что делает: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✅ </a:t>
            </a:r>
            <a:r>
              <a:rPr lang="en-US" sz="1600"/>
              <a:t>Автоматически выкладывает код на сервер (если CI прошёл успешно).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✅ </a:t>
            </a:r>
            <a:r>
              <a:rPr lang="en-US" sz="1600"/>
              <a:t>Deployment (развертывание): Выгрузка в прод без ручного вмешательства.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51" name="Google Shape;551;p76"/>
          <p:cNvSpPr txBox="1"/>
          <p:nvPr>
            <p:ph type="title"/>
          </p:nvPr>
        </p:nvSpPr>
        <p:spPr>
          <a:xfrm>
            <a:off x="548647" y="640080"/>
            <a:ext cx="65694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CI/CD</a:t>
            </a:r>
            <a:endParaRPr/>
          </a:p>
        </p:txBody>
      </p:sp>
      <p:pic>
        <p:nvPicPr>
          <p:cNvPr descr="A close-up of a bridge" id="552" name="Google Shape;552;p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688" y="0"/>
            <a:ext cx="4100261" cy="6858001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53" name="Google Shape;553;p76"/>
          <p:cNvSpPr/>
          <p:nvPr/>
        </p:nvSpPr>
        <p:spPr>
          <a:xfrm>
            <a:off x="6685702" y="5061102"/>
            <a:ext cx="3184234" cy="1804311"/>
          </a:xfrm>
          <a:custGeom>
            <a:rect b="b" l="l" r="r" t="t"/>
            <a:pathLst>
              <a:path extrusionOk="0" h="2713249" w="4788322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7"/>
          <p:cNvSpPr txBox="1"/>
          <p:nvPr>
            <p:ph type="title"/>
          </p:nvPr>
        </p:nvSpPr>
        <p:spPr>
          <a:xfrm>
            <a:off x="548647" y="640080"/>
            <a:ext cx="10690155" cy="1185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Tree-shaking</a:t>
            </a:r>
            <a:endParaRPr/>
          </a:p>
        </p:txBody>
      </p:sp>
      <p:graphicFrame>
        <p:nvGraphicFramePr>
          <p:cNvPr id="559" name="Google Shape;559;p77"/>
          <p:cNvGraphicFramePr/>
          <p:nvPr/>
        </p:nvGraphicFramePr>
        <p:xfrm>
          <a:off x="549275" y="22209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{64D56086-53B0-47A1-A2BC-406D8FF329FD}</a:tableStyleId>
              </a:tblPr>
              <a:tblGrid>
                <a:gridCol w="3563375"/>
                <a:gridCol w="3563375"/>
                <a:gridCol w="3563375"/>
              </a:tblGrid>
              <a:tr h="54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Area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Impact on engagement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Source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24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Eye contact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80% more audience connection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Business review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4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Storytelling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Increases retention by 22x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University study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24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Interactive polls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Leads to 34% higher engagement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LinkedIn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4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Visual aids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Boosts retention by 65%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Company research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4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Attention spans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Lasts about 5 minutes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Journal article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4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First impressions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Made in the first 15 seconds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Industry report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60" name="Google Shape;560;p77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2/27/2025</a:t>
            </a:r>
            <a:endParaRPr/>
          </a:p>
        </p:txBody>
      </p:sp>
      <p:sp>
        <p:nvSpPr>
          <p:cNvPr id="561" name="Google Shape;561;p77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8"/>
          <p:cNvSpPr txBox="1"/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Ключевые архитектурные подходы</a:t>
            </a:r>
            <a:endParaRPr/>
          </a:p>
        </p:txBody>
      </p:sp>
      <p:sp>
        <p:nvSpPr>
          <p:cNvPr id="567" name="Google Shape;567;p78"/>
          <p:cNvSpPr txBox="1"/>
          <p:nvPr>
            <p:ph idx="1" type="subTitle"/>
          </p:nvPr>
        </p:nvSpPr>
        <p:spPr>
          <a:xfrm>
            <a:off x="640080" y="640077"/>
            <a:ext cx="7763256" cy="59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568" name="Google Shape;568;p78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2/27/2025</a:t>
            </a:r>
            <a:endParaRPr/>
          </a:p>
        </p:txBody>
      </p:sp>
      <p:sp>
        <p:nvSpPr>
          <p:cNvPr id="569" name="Google Shape;569;p7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/>
          <p:nvPr>
            <p:ph type="title"/>
          </p:nvPr>
        </p:nvSpPr>
        <p:spPr>
          <a:xfrm>
            <a:off x="6696221" y="640080"/>
            <a:ext cx="45333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Обо мне</a:t>
            </a:r>
            <a:endParaRPr/>
          </a:p>
        </p:txBody>
      </p:sp>
      <p:pic>
        <p:nvPicPr>
          <p:cNvPr descr="A close-up of a building" id="415" name="Google Shape;415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412" y="653461"/>
            <a:ext cx="4597556" cy="55499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16" name="Google Shape;416;p61"/>
          <p:cNvSpPr txBox="1"/>
          <p:nvPr>
            <p:ph idx="1" type="body"/>
          </p:nvPr>
        </p:nvSpPr>
        <p:spPr>
          <a:xfrm>
            <a:off x="6696222" y="3127248"/>
            <a:ext cx="4533398" cy="31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В IT более 5 лет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Профессиональный Frontend-developer на React уровня Junior+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Закончил курсы НАДиП в 2024 году с красным дипломом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Ментор начинающих разработчиков во Frontend и Backend направлениях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417" name="Google Shape;417;p61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2/27/2025</a:t>
            </a:r>
            <a:endParaRPr/>
          </a:p>
        </p:txBody>
      </p:sp>
      <p:sp>
        <p:nvSpPr>
          <p:cNvPr id="418" name="Google Shape;418;p6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9"/>
          <p:cNvSpPr txBox="1"/>
          <p:nvPr>
            <p:ph type="title"/>
          </p:nvPr>
        </p:nvSpPr>
        <p:spPr>
          <a:xfrm>
            <a:off x="6693408" y="640080"/>
            <a:ext cx="4545395" cy="14038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Структура проекта</a:t>
            </a:r>
            <a:endParaRPr/>
          </a:p>
        </p:txBody>
      </p:sp>
      <p:pic>
        <p:nvPicPr>
          <p:cNvPr descr="A low angle view of a building" id="575" name="Google Shape;575;p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104" y="640080"/>
            <a:ext cx="4727448" cy="5559552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76" name="Google Shape;576;p79"/>
          <p:cNvSpPr txBox="1"/>
          <p:nvPr>
            <p:ph idx="1" type="body"/>
          </p:nvPr>
        </p:nvSpPr>
        <p:spPr>
          <a:xfrm>
            <a:off x="6693407" y="2355925"/>
            <a:ext cx="4545393" cy="3843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Выбор при разработке структуры проекта всегда заключается в выборе из 2 основных: монолита и микросервисов.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Монолитная структура проста в разработке небольших проектов, однако для больших проектов может вызывать огромные проблемы.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Микросервисная структура сложная, но эффективная в разработке больших проектов</a:t>
            </a:r>
            <a:endParaRPr/>
          </a:p>
        </p:txBody>
      </p:sp>
      <p:sp>
        <p:nvSpPr>
          <p:cNvPr id="577" name="Google Shape;577;p7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2/27/2025</a:t>
            </a:r>
            <a:endParaRPr/>
          </a:p>
        </p:txBody>
      </p:sp>
      <p:sp>
        <p:nvSpPr>
          <p:cNvPr id="578" name="Google Shape;578;p79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 txBox="1"/>
          <p:nvPr>
            <p:ph type="title"/>
          </p:nvPr>
        </p:nvSpPr>
        <p:spPr>
          <a:xfrm>
            <a:off x="548648" y="640078"/>
            <a:ext cx="4317028" cy="2084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Роутинг</a:t>
            </a:r>
            <a:endParaRPr/>
          </a:p>
        </p:txBody>
      </p:sp>
      <p:pic>
        <p:nvPicPr>
          <p:cNvPr descr="A low angle view of tall buildings" id="584" name="Google Shape;584;p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59126"/>
            <a:ext cx="4577463" cy="3698875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85" name="Google Shape;585;p80"/>
          <p:cNvSpPr txBox="1"/>
          <p:nvPr>
            <p:ph idx="1" type="body"/>
          </p:nvPr>
        </p:nvSpPr>
        <p:spPr>
          <a:xfrm>
            <a:off x="5434828" y="640077"/>
            <a:ext cx="5783472" cy="5573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 sz="1800"/>
              <a:t>Роутинг — это система навигации между страницами или разделами приложения.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Client-side (SPA):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URL меняется, но страница не перезагружается (React Router, Vue Router).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Подход прекрасно подходит для интерактивных сайтов, но код много весит.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Server-side (SSR/SSG):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Каждая страница заново подгружается при переходе.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Имеет более хорошее SEO и уменьшенный вес кода, уменьшает интерактивность на сайте.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sz="1800"/>
          </a:p>
        </p:txBody>
      </p:sp>
      <p:sp>
        <p:nvSpPr>
          <p:cNvPr id="586" name="Google Shape;586;p80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7" name="Google Shape;587;p80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2/27/2025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"/>
          <p:cNvSpPr txBox="1"/>
          <p:nvPr>
            <p:ph idx="1" type="body"/>
          </p:nvPr>
        </p:nvSpPr>
        <p:spPr>
          <a:xfrm>
            <a:off x="6034550" y="2220975"/>
            <a:ext cx="54612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Данные отдельных сайтов с настройками, “входом” пользователя в аккаунт и кэшем хранятся обычно локально. Существуют следующие локальные хранилища: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1. Куки (Cookies)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2. LocalStorage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3. SessionStorage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4. БД в браузере (IndexedDB)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81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5" name="Google Shape;595;p81"/>
          <p:cNvSpPr txBox="1"/>
          <p:nvPr>
            <p:ph type="title"/>
          </p:nvPr>
        </p:nvSpPr>
        <p:spPr>
          <a:xfrm>
            <a:off x="6034551" y="640075"/>
            <a:ext cx="54612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Хранение данных</a:t>
            </a:r>
            <a:endParaRPr/>
          </a:p>
        </p:txBody>
      </p:sp>
      <p:pic>
        <p:nvPicPr>
          <p:cNvPr id="596" name="Google Shape;5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25" y="2045725"/>
            <a:ext cx="5325350" cy="26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2"/>
          <p:cNvSpPr txBox="1"/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Дополнительные инструменты разработчика</a:t>
            </a:r>
            <a:endParaRPr/>
          </a:p>
        </p:txBody>
      </p:sp>
      <p:sp>
        <p:nvSpPr>
          <p:cNvPr id="602" name="Google Shape;602;p82"/>
          <p:cNvSpPr txBox="1"/>
          <p:nvPr>
            <p:ph idx="1" type="subTitle"/>
          </p:nvPr>
        </p:nvSpPr>
        <p:spPr>
          <a:xfrm>
            <a:off x="640080" y="640077"/>
            <a:ext cx="77634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603" name="Google Shape;603;p82"/>
          <p:cNvSpPr txBox="1"/>
          <p:nvPr>
            <p:ph idx="10" type="dt"/>
          </p:nvPr>
        </p:nvSpPr>
        <p:spPr>
          <a:xfrm rot="-5400000">
            <a:off x="11577856" y="229960"/>
            <a:ext cx="844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2/27/2025</a:t>
            </a:r>
            <a:endParaRPr/>
          </a:p>
        </p:txBody>
      </p:sp>
      <p:sp>
        <p:nvSpPr>
          <p:cNvPr id="604" name="Google Shape;604;p82"/>
          <p:cNvSpPr txBox="1"/>
          <p:nvPr>
            <p:ph idx="12" type="sldNum"/>
          </p:nvPr>
        </p:nvSpPr>
        <p:spPr>
          <a:xfrm rot="-5400000">
            <a:off x="11679252" y="6345299"/>
            <a:ext cx="64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3"/>
          <p:cNvSpPr txBox="1"/>
          <p:nvPr>
            <p:ph type="title"/>
          </p:nvPr>
        </p:nvSpPr>
        <p:spPr>
          <a:xfrm>
            <a:off x="548648" y="640078"/>
            <a:ext cx="10690154" cy="933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Линтеры и форматтеры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t/>
            </a:r>
            <a:endParaRPr/>
          </a:p>
        </p:txBody>
      </p:sp>
      <p:pic>
        <p:nvPicPr>
          <p:cNvPr descr="A low angle view of a building" id="610" name="Google Shape;610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152" y="1993348"/>
            <a:ext cx="5442604" cy="4220413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11" name="Google Shape;611;p83"/>
          <p:cNvSpPr txBox="1"/>
          <p:nvPr>
            <p:ph idx="1" type="body"/>
          </p:nvPr>
        </p:nvSpPr>
        <p:spPr>
          <a:xfrm>
            <a:off x="6580910" y="1993349"/>
            <a:ext cx="4657891" cy="422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Линтер — инструмент, который ищет ошибки и плохие практики в коде.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Самые распространённые линтеры во frontend разработке - ESLint, TSLint.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Форматтер — инструмент, автоматически приводящий код к единому стилю.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Самые распространённый форматтер - Prettier.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612" name="Google Shape;612;p83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2/27/2025</a:t>
            </a:r>
            <a:endParaRPr/>
          </a:p>
        </p:txBody>
      </p:sp>
      <p:sp>
        <p:nvSpPr>
          <p:cNvPr id="613" name="Google Shape;613;p83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83"/>
          <p:cNvSpPr/>
          <p:nvPr/>
        </p:nvSpPr>
        <p:spPr>
          <a:xfrm>
            <a:off x="-636628" y="5056284"/>
            <a:ext cx="3179653" cy="1801715"/>
          </a:xfrm>
          <a:custGeom>
            <a:rect b="b" l="l" r="r" t="t"/>
            <a:pathLst>
              <a:path extrusionOk="0" h="2713249" w="4788322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4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p84"/>
          <p:cNvSpPr txBox="1"/>
          <p:nvPr>
            <p:ph idx="1" type="body"/>
          </p:nvPr>
        </p:nvSpPr>
        <p:spPr>
          <a:xfrm>
            <a:off x="548650" y="2220975"/>
            <a:ext cx="56979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В каждом приложении важно проводить мониторинг для отладки возможных ошибок, возникших во время использования продукта пользователями и оперативным их исправлением.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Sentry - инструмент, который собирает все сообщения об ошибках во время сессии пользователя и пересылает их разработчикам.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LogRocket - инструмент, который пошагово запоминает действия пользователя на странице и передаёт эти данные разработчикам для анализа, какие функции чаще всего и каким образом используют пользователи.</a:t>
            </a:r>
            <a:endParaRPr/>
          </a:p>
        </p:txBody>
      </p:sp>
      <p:sp>
        <p:nvSpPr>
          <p:cNvPr id="622" name="Google Shape;622;p84"/>
          <p:cNvSpPr txBox="1"/>
          <p:nvPr>
            <p:ph type="title"/>
          </p:nvPr>
        </p:nvSpPr>
        <p:spPr>
          <a:xfrm>
            <a:off x="548647" y="640080"/>
            <a:ext cx="65694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Мониторинг</a:t>
            </a:r>
            <a:endParaRPr/>
          </a:p>
        </p:txBody>
      </p:sp>
      <p:pic>
        <p:nvPicPr>
          <p:cNvPr id="623" name="Google Shape;623;p84"/>
          <p:cNvPicPr preferRelativeResize="0"/>
          <p:nvPr/>
        </p:nvPicPr>
        <p:blipFill rotWithShape="1">
          <a:blip r:embed="rId3">
            <a:alphaModFix/>
          </a:blip>
          <a:srcRect b="0" l="22472" r="21388" t="0"/>
          <a:stretch/>
        </p:blipFill>
        <p:spPr>
          <a:xfrm>
            <a:off x="6623200" y="2000250"/>
            <a:ext cx="4972924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5"/>
          <p:cNvSpPr txBox="1"/>
          <p:nvPr>
            <p:ph idx="1" type="body"/>
          </p:nvPr>
        </p:nvSpPr>
        <p:spPr>
          <a:xfrm>
            <a:off x="6034550" y="2220975"/>
            <a:ext cx="54612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Профилирование — это анализ производительности фронтенд-приложения для выявления «узких мест»: медленных компонентов и утечек памяти.</a:t>
            </a:r>
            <a:br>
              <a:rPr lang="en-US"/>
            </a:br>
            <a:br>
              <a:rPr lang="en-US"/>
            </a:br>
            <a:r>
              <a:rPr lang="en-US"/>
              <a:t>Один из самых мощных инструментов профилирования - Lighthouse, утилита, выполняеющая аудит веб-страницы и генерирующая отчет с результатами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Также очень мощным и популярным инструментов остаются Chrome DevTools, показывающий информацию обо всех процессах, происходящих на странице </a:t>
            </a:r>
            <a:endParaRPr/>
          </a:p>
        </p:txBody>
      </p:sp>
      <p:sp>
        <p:nvSpPr>
          <p:cNvPr id="630" name="Google Shape;630;p85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1" name="Google Shape;631;p85"/>
          <p:cNvSpPr txBox="1"/>
          <p:nvPr>
            <p:ph type="title"/>
          </p:nvPr>
        </p:nvSpPr>
        <p:spPr>
          <a:xfrm>
            <a:off x="6034551" y="640075"/>
            <a:ext cx="54612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Профилирование</a:t>
            </a:r>
            <a:endParaRPr/>
          </a:p>
        </p:txBody>
      </p:sp>
      <p:pic>
        <p:nvPicPr>
          <p:cNvPr id="632" name="Google Shape;632;p85" title="Sprite-00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50" y="1280338"/>
            <a:ext cx="5729750" cy="4297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6"/>
          <p:cNvSpPr txBox="1"/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Заключение</a:t>
            </a:r>
            <a:endParaRPr/>
          </a:p>
        </p:txBody>
      </p:sp>
      <p:sp>
        <p:nvSpPr>
          <p:cNvPr id="638" name="Google Shape;638;p86"/>
          <p:cNvSpPr txBox="1"/>
          <p:nvPr>
            <p:ph idx="1" type="subTitle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Хорошая архитектура = баланс между сложностью и гибкостью.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Выбор инструментов зависит от масштаба проекта.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/>
          </a:p>
        </p:txBody>
      </p:sp>
      <p:pic>
        <p:nvPicPr>
          <p:cNvPr descr="A person walking on a crosswalk" id="639" name="Google Shape;639;p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40" name="Google Shape;640;p86"/>
          <p:cNvSpPr txBox="1"/>
          <p:nvPr>
            <p:ph idx="10" type="dt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2/27/2025</a:t>
            </a:r>
            <a:endParaRPr/>
          </a:p>
        </p:txBody>
      </p:sp>
      <p:sp>
        <p:nvSpPr>
          <p:cNvPr id="641" name="Google Shape;641;p86"/>
          <p:cNvSpPr txBox="1"/>
          <p:nvPr>
            <p:ph idx="12" type="sldNum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>
            <p:ph idx="1" type="body"/>
          </p:nvPr>
        </p:nvSpPr>
        <p:spPr>
          <a:xfrm>
            <a:off x="548647" y="2220977"/>
            <a:ext cx="6569391" cy="399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Frontend</a:t>
            </a:r>
            <a:r>
              <a:rPr lang="en-US"/>
              <a:t> — презентационная часть информационной или программной системы, её пользовательский интерфейс и связанные с ним компоненты</a:t>
            </a:r>
            <a:endParaRPr/>
          </a:p>
        </p:txBody>
      </p:sp>
      <p:sp>
        <p:nvSpPr>
          <p:cNvPr id="424" name="Google Shape;424;p62"/>
          <p:cNvSpPr txBox="1"/>
          <p:nvPr>
            <p:ph type="title"/>
          </p:nvPr>
        </p:nvSpPr>
        <p:spPr>
          <a:xfrm>
            <a:off x="548647" y="640080"/>
            <a:ext cx="6569391" cy="11855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Что такое Frontend</a:t>
            </a:r>
            <a:endParaRPr/>
          </a:p>
        </p:txBody>
      </p:sp>
      <p:pic>
        <p:nvPicPr>
          <p:cNvPr descr="A close-up of a bridge" id="425" name="Google Shape;425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688" y="0"/>
            <a:ext cx="4100261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26" name="Google Shape;426;p62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2/27/2025</a:t>
            </a:r>
            <a:endParaRPr/>
          </a:p>
        </p:txBody>
      </p:sp>
      <p:sp>
        <p:nvSpPr>
          <p:cNvPr id="427" name="Google Shape;427;p62"/>
          <p:cNvSpPr txBox="1"/>
          <p:nvPr>
            <p:ph idx="12" type="sldNum"/>
          </p:nvPr>
        </p:nvSpPr>
        <p:spPr>
          <a:xfrm rot="-5400000">
            <a:off x="11679263" y="6345259"/>
            <a:ext cx="641434" cy="384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62"/>
          <p:cNvSpPr/>
          <p:nvPr/>
        </p:nvSpPr>
        <p:spPr>
          <a:xfrm>
            <a:off x="6685702" y="5061102"/>
            <a:ext cx="3179653" cy="1801715"/>
          </a:xfrm>
          <a:custGeom>
            <a:rect b="b" l="l" r="r" t="t"/>
            <a:pathLst>
              <a:path extrusionOk="0" h="2713249" w="4788322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63"/>
          <p:cNvSpPr txBox="1"/>
          <p:nvPr>
            <p:ph idx="1" type="body"/>
          </p:nvPr>
        </p:nvSpPr>
        <p:spPr>
          <a:xfrm>
            <a:off x="6034550" y="2220975"/>
            <a:ext cx="54612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Главным инструментом любого Frontend разработчика является его Framework.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Framework - программная платформа, определяющая структуру программной системы; программное обеспечение, облегчающее разработку и объединение разных компонентов большого программного проекта.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3"/>
          <p:cNvSpPr txBox="1"/>
          <p:nvPr>
            <p:ph type="title"/>
          </p:nvPr>
        </p:nvSpPr>
        <p:spPr>
          <a:xfrm>
            <a:off x="6034551" y="640075"/>
            <a:ext cx="54612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Технологии Frontend’a</a:t>
            </a:r>
            <a:endParaRPr/>
          </a:p>
        </p:txBody>
      </p:sp>
      <p:pic>
        <p:nvPicPr>
          <p:cNvPr id="437" name="Google Shape;4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25" y="1933575"/>
            <a:ext cx="487680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4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p64"/>
          <p:cNvSpPr txBox="1"/>
          <p:nvPr>
            <p:ph idx="1" type="body"/>
          </p:nvPr>
        </p:nvSpPr>
        <p:spPr>
          <a:xfrm>
            <a:off x="548648" y="2220975"/>
            <a:ext cx="13563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4"/>
          <p:cNvSpPr txBox="1"/>
          <p:nvPr>
            <p:ph type="title"/>
          </p:nvPr>
        </p:nvSpPr>
        <p:spPr>
          <a:xfrm>
            <a:off x="548647" y="640080"/>
            <a:ext cx="65694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Frontend Frameworks</a:t>
            </a:r>
            <a:endParaRPr/>
          </a:p>
        </p:txBody>
      </p:sp>
      <p:pic>
        <p:nvPicPr>
          <p:cNvPr id="446" name="Google Shape;4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314" y="2169220"/>
            <a:ext cx="7845375" cy="409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5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65"/>
          <p:cNvSpPr txBox="1"/>
          <p:nvPr>
            <p:ph idx="1" type="body"/>
          </p:nvPr>
        </p:nvSpPr>
        <p:spPr>
          <a:xfrm>
            <a:off x="548647" y="2220977"/>
            <a:ext cx="65694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TypeScript — язык программирования, представленный Microsoft в 2012 году и позиционируемый как инструмент, расширяющий возможности JavaScript, делая возможным разработку с использованием строгой типизации.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5"/>
          <p:cNvSpPr txBox="1"/>
          <p:nvPr>
            <p:ph type="title"/>
          </p:nvPr>
        </p:nvSpPr>
        <p:spPr>
          <a:xfrm>
            <a:off x="548647" y="640080"/>
            <a:ext cx="65694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TypeScript</a:t>
            </a:r>
            <a:endParaRPr/>
          </a:p>
        </p:txBody>
      </p:sp>
      <p:pic>
        <p:nvPicPr>
          <p:cNvPr id="455" name="Google Shape;4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950" y="1801950"/>
            <a:ext cx="3254100" cy="32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6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66"/>
          <p:cNvSpPr txBox="1"/>
          <p:nvPr>
            <p:ph type="title"/>
          </p:nvPr>
        </p:nvSpPr>
        <p:spPr>
          <a:xfrm>
            <a:off x="548647" y="640080"/>
            <a:ext cx="65694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отличий разработки на TypeScript от JavaScript</a:t>
            </a:r>
            <a:endParaRPr/>
          </a:p>
        </p:txBody>
      </p:sp>
      <p:pic>
        <p:nvPicPr>
          <p:cNvPr id="463" name="Google Shape;46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88" y="2494800"/>
            <a:ext cx="1035367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>
            <p:ph idx="1" type="body"/>
          </p:nvPr>
        </p:nvSpPr>
        <p:spPr>
          <a:xfrm>
            <a:off x="6034550" y="2220975"/>
            <a:ext cx="54612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Сборщик (build tool) — это инструмент, который автоматизирует обработку исходного кода фронтенд-приложения перед его запуском в production. Он выполняет: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Транспиляцию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Бандлинг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Оптимизацию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Обработку статики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Запуск dev-сервера с hot-reload для разработки.</a:t>
            </a:r>
            <a:endParaRPr/>
          </a:p>
        </p:txBody>
      </p:sp>
      <p:sp>
        <p:nvSpPr>
          <p:cNvPr id="470" name="Google Shape;470;p67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67"/>
          <p:cNvSpPr txBox="1"/>
          <p:nvPr>
            <p:ph type="title"/>
          </p:nvPr>
        </p:nvSpPr>
        <p:spPr>
          <a:xfrm>
            <a:off x="6034551" y="640075"/>
            <a:ext cx="54612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Сборщики приложений</a:t>
            </a:r>
            <a:endParaRPr/>
          </a:p>
        </p:txBody>
      </p:sp>
      <p:pic>
        <p:nvPicPr>
          <p:cNvPr id="472" name="Google Shape;4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25" y="2045725"/>
            <a:ext cx="5325350" cy="26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8"/>
          <p:cNvSpPr txBox="1"/>
          <p:nvPr>
            <p:ph idx="12" type="sldNum"/>
          </p:nvPr>
        </p:nvSpPr>
        <p:spPr>
          <a:xfrm rot="-5400000">
            <a:off x="11679258" y="6345299"/>
            <a:ext cx="641400" cy="3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p68"/>
          <p:cNvSpPr txBox="1"/>
          <p:nvPr>
            <p:ph idx="1" type="body"/>
          </p:nvPr>
        </p:nvSpPr>
        <p:spPr>
          <a:xfrm>
            <a:off x="548648" y="2220975"/>
            <a:ext cx="1356300" cy="39957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8"/>
          <p:cNvSpPr txBox="1"/>
          <p:nvPr>
            <p:ph type="title"/>
          </p:nvPr>
        </p:nvSpPr>
        <p:spPr>
          <a:xfrm>
            <a:off x="548647" y="640080"/>
            <a:ext cx="6569400" cy="1185600"/>
          </a:xfrm>
          <a:prstGeom prst="rect">
            <a:avLst/>
          </a:prstGeom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Основные сборщики приложения</a:t>
            </a:r>
            <a:endParaRPr/>
          </a:p>
        </p:txBody>
      </p:sp>
      <p:pic>
        <p:nvPicPr>
          <p:cNvPr id="481" name="Google Shape;4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48" y="1978080"/>
            <a:ext cx="7428960" cy="472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